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4" r:id="rId21"/>
    <p:sldId id="275" r:id="rId22"/>
    <p:sldId id="276" r:id="rId23"/>
    <p:sldId id="277" r:id="rId24"/>
  </p:sldIdLst>
  <p:sldSz cx="9144000" cy="5143500" type="screen16x9"/>
  <p:notesSz cx="6858000" cy="9144000"/>
  <p:embeddedFontLst>
    <p:embeddedFont>
      <p:font typeface="Amatic SC" panose="020B0604020202020204" charset="-79"/>
      <p:regular r:id="rId26"/>
      <p:bold r:id="rId27"/>
    </p:embeddedFont>
    <p:embeddedFont>
      <p:font typeface="Inconsolata" panose="020B0604020202020204" charset="0"/>
      <p:regular r:id="rId28"/>
      <p:bold r:id="rId29"/>
    </p:embeddedFont>
    <p:embeddedFont>
      <p:font typeface="Roboto" panose="020B0604020202020204" charset="0"/>
      <p:regular r:id="rId30"/>
      <p:bold r:id="rId31"/>
      <p:italic r:id="rId32"/>
      <p:boldItalic r:id="rId33"/>
    </p:embeddedFont>
    <p:embeddedFont>
      <p:font typeface="Roboto Light" panose="020B0604020202020204" charset="0"/>
      <p:regular r:id="rId34"/>
      <p:bold r:id="rId35"/>
      <p:italic r:id="rId36"/>
      <p:boldItalic r:id="rId37"/>
    </p:embeddedFont>
    <p:embeddedFont>
      <p:font typeface="Roboto Medium" panose="020B0604020202020204" charset="0"/>
      <p:regular r:id="rId38"/>
      <p:bold r:id="rId39"/>
      <p:italic r:id="rId40"/>
      <p:boldItalic r:id="rId41"/>
    </p:embeddedFont>
    <p:embeddedFont>
      <p:font typeface="Roboto Thin"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2838">
          <p15:clr>
            <a:srgbClr val="9AA0A6"/>
          </p15:clr>
        </p15:guide>
        <p15:guide id="3"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8E32C0-0D47-436B-A737-CB7C2A688C19}">
  <a:tblStyle styleId="{B58E32C0-0D47-436B-A737-CB7C2A688C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97" autoAdjust="0"/>
  </p:normalViewPr>
  <p:slideViewPr>
    <p:cSldViewPr snapToGrid="0">
      <p:cViewPr varScale="1">
        <p:scale>
          <a:sx n="215" d="100"/>
          <a:sy n="215" d="100"/>
        </p:scale>
        <p:origin x="1474" y="125"/>
      </p:cViewPr>
      <p:guideLst>
        <p:guide pos="2880"/>
        <p:guide orient="horz" pos="2838"/>
        <p:guide pos="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10-1010</a:t>
            </a:r>
          </a:p>
          <a:p>
            <a:pPr marL="0" lvl="0" indent="0" algn="l" rtl="0">
              <a:spcBef>
                <a:spcPts val="0"/>
              </a:spcBef>
              <a:spcAft>
                <a:spcPts val="0"/>
              </a:spcAft>
              <a:buNone/>
            </a:pPr>
            <a:endParaRPr lang="en-US" dirty="0"/>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Today will be an introduction to the DOM.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5baacfbe3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5baacfbe3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a9efe318_0_2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a9efe318_0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5da9efe318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5da9efe318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1010-20</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5da9efe318_0_2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5da9efe318_0_2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1010-20</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5d4b764d9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5d4b764d9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1020-30</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5da9efe318_0_2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5da9efe318_0_2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1020-30</a:t>
            </a:r>
          </a:p>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DOM is an Object-oriented representation of HTML. It allows us to use JavaScript to interact with the document.</a:t>
            </a:r>
            <a:endParaRPr lang="en-US" dirty="0"/>
          </a:p>
          <a:p>
            <a:pPr marL="158750" lvl="0" indent="0" algn="l" rtl="0">
              <a:spcBef>
                <a:spcPts val="0"/>
              </a:spcBef>
              <a:spcAft>
                <a:spcPts val="0"/>
              </a:spcAft>
              <a:buClr>
                <a:schemeClr val="dk1"/>
              </a:buClr>
              <a:buSzPts val="1100"/>
              <a:buNone/>
            </a:pPr>
            <a:endParaRPr lang="en" dirty="0">
              <a:solidFill>
                <a:schemeClr val="dk1"/>
              </a:solidFill>
            </a:endParaRPr>
          </a:p>
          <a:p>
            <a:pPr marL="457200" lvl="0" indent="-298450" algn="l" rtl="0">
              <a:spcBef>
                <a:spcPts val="0"/>
              </a:spcBef>
              <a:spcAft>
                <a:spcPts val="0"/>
              </a:spcAft>
              <a:buClr>
                <a:schemeClr val="dk1"/>
              </a:buClr>
              <a:buSzPts val="1100"/>
              <a:buChar char="●"/>
            </a:pPr>
            <a:endParaRPr lang="en"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DOM represents the document so that its structure, style, and content can be changed via interaction with JavaScript. The DOM represents the document as objects and nodes. This representation allows for programmers to access the web API and modify the DOM.</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When an HTML file is opened in a browser, the browser creates an object to represent the document and all of its containing elements.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 With our HTML represented as objects, we can add, change or remove elements using JavaScript.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Each HTML element is referred to as a node.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nodes are organized in a tree structure similar to the parent-child relationship of nested HTML elements.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5da9efe31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5da9efe31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1020-30</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Ask the students to try drawing it out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Draw this on the whiteboard (or in ppt)</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&lt;!DOCTYPE 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 lang="en"&gt;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&lt;head&gt;</a:t>
            </a:r>
            <a:endParaRPr dirty="0">
              <a:solidFill>
                <a:schemeClr val="dk1"/>
              </a:solidFill>
            </a:endParaRPr>
          </a:p>
          <a:p>
            <a:pPr marL="0" lvl="0" indent="457200" algn="l" rtl="0">
              <a:spcBef>
                <a:spcPts val="0"/>
              </a:spcBef>
              <a:spcAft>
                <a:spcPts val="0"/>
              </a:spcAft>
              <a:buClr>
                <a:schemeClr val="dk1"/>
              </a:buClr>
              <a:buSzPts val="1100"/>
              <a:buFont typeface="Arial"/>
              <a:buNone/>
            </a:pPr>
            <a:r>
              <a:rPr lang="en" dirty="0">
                <a:solidFill>
                  <a:schemeClr val="dk1"/>
                </a:solidFill>
              </a:rPr>
              <a:t>&lt;title&gt;Document&lt;/title&gt;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&lt;body&gt;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&lt;div&gt;Main div</a:t>
            </a:r>
            <a:endParaRPr dirty="0">
              <a:solidFill>
                <a:schemeClr val="dk1"/>
              </a:solidFill>
            </a:endParaRPr>
          </a:p>
          <a:p>
            <a:pPr marL="0" lvl="0" indent="457200" algn="l" rtl="0">
              <a:spcBef>
                <a:spcPts val="0"/>
              </a:spcBef>
              <a:spcAft>
                <a:spcPts val="0"/>
              </a:spcAft>
              <a:buClr>
                <a:schemeClr val="dk1"/>
              </a:buClr>
              <a:buSzPts val="1100"/>
              <a:buFont typeface="Arial"/>
              <a:buNone/>
            </a:pPr>
            <a:r>
              <a:rPr lang="en" dirty="0">
                <a:solidFill>
                  <a:schemeClr val="dk1"/>
                </a:solidFill>
              </a:rPr>
              <a:t>&lt;article&gt;</a:t>
            </a:r>
            <a:endParaRPr dirty="0">
              <a:solidFill>
                <a:schemeClr val="dk1"/>
              </a:solidFill>
            </a:endParaRPr>
          </a:p>
          <a:p>
            <a:pPr marL="457200" lvl="0" indent="457200" algn="l" rtl="0">
              <a:spcBef>
                <a:spcPts val="0"/>
              </a:spcBef>
              <a:spcAft>
                <a:spcPts val="0"/>
              </a:spcAft>
              <a:buClr>
                <a:schemeClr val="dk1"/>
              </a:buClr>
              <a:buSzPts val="1100"/>
              <a:buFont typeface="Arial"/>
              <a:buNone/>
            </a:pPr>
            <a:r>
              <a:rPr lang="en" dirty="0">
                <a:solidFill>
                  <a:schemeClr val="dk1"/>
                </a:solidFill>
              </a:rPr>
              <a:t>&lt;section&gt;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&lt;/section&gt;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&lt;/article&gt;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&lt;a href="myImg"&gt;&lt;/a&gt;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&lt;a href="secondImg"&gt;&lt;/a&gt;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&lt;/body&gt;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&lt;/html&gt;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5d54ae0f6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5d54ae0f6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1020-30</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5da9efe318_0_2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5da9efe318_0_2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1020-30</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5da9efe31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5da9efe31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1020-30</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Ask the students to try drawing it out on paper</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Draw this on the whiteboard (or in ppt)</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673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baacfbe3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baacfbe3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5d4b764d9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5d4b764d9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1030-40</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da9efe31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da9efe31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1030-40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our root element? (the document)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 is the HTML node (</a:t>
            </a:r>
            <a:r>
              <a:rPr lang="en-US" dirty="0" err="1"/>
              <a:t>document.documentElement</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 is the head? (</a:t>
            </a:r>
            <a:r>
              <a:rPr lang="en-US" dirty="0" err="1"/>
              <a:t>document.head</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 is the body? (</a:t>
            </a:r>
            <a:r>
              <a:rPr lang="en-US" dirty="0" err="1"/>
              <a:t>document.body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use these are starting points to traverse the DOM tree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Might need to wing which exact nodes are interesting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Console.log(</a:t>
            </a:r>
            <a:r>
              <a:rPr lang="en-US" dirty="0" err="1"/>
              <a:t>document.body</a:t>
            </a:r>
            <a:r>
              <a:rPr lang="en-US" dirty="0"/>
              <a:t>)</a:t>
            </a:r>
          </a:p>
          <a:p>
            <a:pPr marL="0" lvl="0" indent="0" algn="l" rtl="0">
              <a:spcBef>
                <a:spcPts val="0"/>
              </a:spcBef>
              <a:spcAft>
                <a:spcPts val="0"/>
              </a:spcAft>
              <a:buNone/>
            </a:pPr>
            <a:r>
              <a:rPr lang="en-US" dirty="0"/>
              <a:t>.children</a:t>
            </a:r>
          </a:p>
          <a:p>
            <a:pPr marL="0" lvl="0" indent="0" algn="l" rtl="0">
              <a:spcBef>
                <a:spcPts val="0"/>
              </a:spcBef>
              <a:spcAft>
                <a:spcPts val="0"/>
              </a:spcAft>
              <a:buNone/>
            </a:pPr>
            <a:r>
              <a:rPr lang="en-US" dirty="0"/>
              <a:t>[3]</a:t>
            </a:r>
          </a:p>
          <a:p>
            <a:pPr marL="0" lvl="0" indent="0" algn="l" rtl="0">
              <a:spcBef>
                <a:spcPts val="0"/>
              </a:spcBef>
              <a:spcAft>
                <a:spcPts val="0"/>
              </a:spcAft>
              <a:buNone/>
            </a:pPr>
            <a:r>
              <a:rPr lang="en-US" dirty="0"/>
              <a:t>.</a:t>
            </a:r>
            <a:r>
              <a:rPr lang="en-US" dirty="0" err="1"/>
              <a:t>childNodes</a:t>
            </a:r>
            <a:r>
              <a:rPr lang="en-US" dirty="0"/>
              <a:t>[7]</a:t>
            </a:r>
          </a:p>
          <a:p>
            <a:pPr marL="0" lvl="0" indent="0" algn="l" rtl="0">
              <a:spcBef>
                <a:spcPts val="0"/>
              </a:spcBef>
              <a:spcAft>
                <a:spcPts val="0"/>
              </a:spcAft>
              <a:buNone/>
            </a:pPr>
            <a:r>
              <a:rPr lang="en-US" dirty="0"/>
              <a:t>.style</a:t>
            </a:r>
          </a:p>
          <a:p>
            <a:pPr marL="0" lvl="0" indent="0" algn="l" rtl="0">
              <a:spcBef>
                <a:spcPts val="0"/>
              </a:spcBef>
              <a:spcAft>
                <a:spcPts val="0"/>
              </a:spcAft>
              <a:buNone/>
            </a:pPr>
            <a:r>
              <a:rPr lang="en-US" dirty="0"/>
              <a:t>.</a:t>
            </a:r>
            <a:r>
              <a:rPr lang="en-US" dirty="0" err="1"/>
              <a:t>fontSize</a:t>
            </a:r>
            <a:endParaRPr lang="en-US" dirty="0"/>
          </a:p>
          <a:p>
            <a:pPr marL="0" lvl="0" indent="0" algn="l" rtl="0">
              <a:spcBef>
                <a:spcPts val="0"/>
              </a:spcBef>
              <a:spcAft>
                <a:spcPts val="0"/>
              </a:spcAft>
              <a:buNone/>
            </a:pPr>
            <a:r>
              <a:rPr lang="en-US" dirty="0"/>
              <a:t>= “20px”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Notice </a:t>
            </a:r>
            <a:r>
              <a:rPr lang="en-US" dirty="0" err="1"/>
              <a:t>fontSize</a:t>
            </a:r>
            <a:r>
              <a:rPr lang="en-US" dirty="0"/>
              <a:t> is camelCase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5da9efe318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da9efe318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Input is </a:t>
            </a:r>
            <a:r>
              <a:rPr lang="en-US" dirty="0" err="1"/>
              <a:t>ms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637ab166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637ab166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03 Traverse DOM (1045-55)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(1055-11)</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"What other properties or attributes can be set using JS?“</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-Anything</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dirty="0"/>
              <a:t>04 Setting Attributes (11-1110)</a:t>
            </a:r>
          </a:p>
          <a:p>
            <a:pPr marL="0" lvl="0" indent="0" algn="l" rtl="0">
              <a:spcBef>
                <a:spcPts val="0"/>
              </a:spcBef>
              <a:spcAft>
                <a:spcPts val="0"/>
              </a:spcAft>
              <a:buNone/>
            </a:pPr>
            <a:r>
              <a:rPr lang="en-US" dirty="0"/>
              <a:t>Open index.html</a:t>
            </a:r>
          </a:p>
          <a:p>
            <a:pPr marL="0" lvl="0" indent="0" algn="l" rtl="0">
              <a:spcBef>
                <a:spcPts val="0"/>
              </a:spcBef>
              <a:spcAft>
                <a:spcPts val="0"/>
              </a:spcAft>
              <a:buNone/>
            </a:pPr>
            <a:r>
              <a:rPr lang="en-US" dirty="0"/>
              <a:t>How do we feel about this style?</a:t>
            </a:r>
          </a:p>
          <a:p>
            <a:pPr marL="0" lvl="0" indent="0" algn="l" rtl="0">
              <a:spcBef>
                <a:spcPts val="0"/>
              </a:spcBef>
              <a:spcAft>
                <a:spcPts val="0"/>
              </a:spcAft>
              <a:buNone/>
            </a:pPr>
            <a:r>
              <a:rPr lang="en-US"/>
              <a:t>Uncomment the script</a:t>
            </a:r>
            <a:endParaRPr lang="en-US" dirty="0"/>
          </a:p>
          <a:p>
            <a:pPr marL="0" lvl="0" indent="0" algn="l" rtl="0">
              <a:spcBef>
                <a:spcPts val="0"/>
              </a:spcBef>
              <a:spcAft>
                <a:spcPts val="0"/>
              </a:spcAft>
              <a:buNone/>
            </a:pPr>
            <a:r>
              <a:rPr lang="en-US" dirty="0"/>
              <a:t>We can use </a:t>
            </a:r>
            <a:r>
              <a:rPr lang="en-US" dirty="0" err="1"/>
              <a:t>setAttribute</a:t>
            </a:r>
            <a:r>
              <a:rPr lang="en-US" dirty="0"/>
              <a:t> to modify the HTML attributes of an element</a:t>
            </a:r>
          </a:p>
          <a:p>
            <a:pPr marL="0" lvl="0" indent="0" algn="l" rtl="0">
              <a:spcBef>
                <a:spcPts val="0"/>
              </a:spcBef>
              <a:spcAft>
                <a:spcPts val="0"/>
              </a:spcAft>
              <a:buNone/>
            </a:pPr>
            <a:r>
              <a:rPr lang="en-US" dirty="0"/>
              <a:t>(script.js has everything commented out)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5baacfbe3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5baacfbe3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5baacfbe3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5baacfbe3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5baacfbe3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5baacfbe3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baacfbe3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baacfbe3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5baacfbe3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5baacfbe3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baacfbe3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5baacfbe3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da9efe318_0_2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da9efe318_0_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 name="Google Shape;8;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10" name="Google Shape;10;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86" name="Google Shape;86;p1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 name="Google Shape;87;p1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88" name="Google Shape;88;p1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1" name="Google Shape;91;p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92" name="Google Shape;92;p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 name="Google Shape;93;p1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1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 name="Google Shape;97;p1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9" name="Google Shape;99;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2" name="Google Shape;102;p1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5" name="Google Shape;105;p1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6" name="Google Shape;106;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7" name="Google Shape;107;p1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08" name="Google Shape;108;p1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 name="Google Shape;111;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 name="Google Shape;113;p1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1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7" name="Google Shape;117;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8" name="Google Shape;118;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22" name="Google Shape;122;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23" name="Google Shape;123;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4" name="Google Shape;124;p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1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27" name="Google Shape;127;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8" name="Google Shape;128;p1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30"/>
        <p:cNvGrpSpPr/>
        <p:nvPr/>
      </p:nvGrpSpPr>
      <p:grpSpPr>
        <a:xfrm>
          <a:off x="0" y="0"/>
          <a:ext cx="0" cy="0"/>
          <a:chOff x="0" y="0"/>
          <a:chExt cx="0" cy="0"/>
        </a:xfrm>
      </p:grpSpPr>
      <p:pic>
        <p:nvPicPr>
          <p:cNvPr id="131" name="Google Shape;131;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 name="Google Shape;134;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5" name="Google Shape;135;p1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 name="Google Shape;136;p1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Google Shape;137;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8" name="Google Shape;138;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9" name="Google Shape;139;p1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43" name="Google Shape;143;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 name="Google Shape;147;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 name="Google Shape;148;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9" name="Google Shape;149;p1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2" name="Google Shape;152;p1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54" name="Google Shape;154;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6" name="Google Shape;156;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57" name="Google Shape;157;p1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59" name="Google Shape;159;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1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61"/>
        <p:cNvGrpSpPr/>
        <p:nvPr/>
      </p:nvGrpSpPr>
      <p:grpSpPr>
        <a:xfrm>
          <a:off x="0" y="0"/>
          <a:ext cx="0" cy="0"/>
          <a:chOff x="0" y="0"/>
          <a:chExt cx="0" cy="0"/>
        </a:xfrm>
      </p:grpSpPr>
      <p:sp>
        <p:nvSpPr>
          <p:cNvPr id="162" name="Google Shape;162;p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3" name="Google Shape;163;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65" name="Google Shape;165;p1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66" name="Google Shape;166;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1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8" name="Google Shape;168;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1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 name="Google Shape;175;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 name="Google Shape;17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 name="Google Shape;178;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2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 name="Google Shape;196;p2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8" name="Google Shape;18;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 name="Google Shape;20;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1" name="Google Shape;21;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 name="Google Shape;22;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4" name="Google Shape;24;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5" name="Google Shape;25;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2" name="Google Shape;20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5" name="Google Shape;205;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 name="Google Shape;219;p2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 name="Google Shape;223;p2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 name="Google Shape;233;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4" name="Google Shape;234;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 name="Google Shape;235;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7" name="Google Shape;237;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 name="Google Shape;242;p2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2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2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2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 name="Google Shape;266;p2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 name="Google Shape;27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 name="Google Shape;27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 name="Google Shape;27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2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2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2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2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2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2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 name="Google Shape;30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8" name="Google Shape;30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9" name="Google Shape;309;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1" name="Google Shape;31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2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2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 name="Google Shape;326;p2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2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2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2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9" name="Google Shape;349;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2" name="Google Shape;352;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2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2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2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2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2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2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2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2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2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2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2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6" name="Google Shape;396;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7" name="Google Shape;397;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9" name="Google Shape;399;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2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2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2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2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2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2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 name="Google Shape;420;p2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2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2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2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2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40"/>
        <p:cNvGrpSpPr/>
        <p:nvPr/>
      </p:nvGrpSpPr>
      <p:grpSpPr>
        <a:xfrm>
          <a:off x="0" y="0"/>
          <a:ext cx="0" cy="0"/>
          <a:chOff x="0" y="0"/>
          <a:chExt cx="0" cy="0"/>
        </a:xfrm>
      </p:grpSpPr>
      <p:sp>
        <p:nvSpPr>
          <p:cNvPr id="441" name="Google Shape;441;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3" name="Google Shape;44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4" name="Google Shape;444;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2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txBox="1">
            <a:spLocks noGrp="1"/>
          </p:cNvSpPr>
          <p:nvPr>
            <p:ph type="subTitle" idx="3"/>
          </p:nvPr>
        </p:nvSpPr>
        <p:spPr>
          <a:xfrm>
            <a:off x="724275" y="1937827"/>
            <a:ext cx="2371500" cy="22167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9" name="Google Shape;449;p27"/>
          <p:cNvGrpSpPr/>
          <p:nvPr/>
        </p:nvGrpSpPr>
        <p:grpSpPr>
          <a:xfrm>
            <a:off x="457181" y="1345103"/>
            <a:ext cx="533372" cy="533480"/>
            <a:chOff x="457200" y="1378813"/>
            <a:chExt cx="695400" cy="695450"/>
          </a:xfrm>
        </p:grpSpPr>
        <p:sp>
          <p:nvSpPr>
            <p:cNvPr id="450" name="Google Shape;450;p2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1" name="Google Shape;451;p2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7"/>
          <p:cNvGrpSpPr/>
          <p:nvPr/>
        </p:nvGrpSpPr>
        <p:grpSpPr>
          <a:xfrm>
            <a:off x="3228956" y="1345103"/>
            <a:ext cx="533372" cy="533480"/>
            <a:chOff x="457200" y="1378813"/>
            <a:chExt cx="695400" cy="695450"/>
          </a:xfrm>
        </p:grpSpPr>
        <p:sp>
          <p:nvSpPr>
            <p:cNvPr id="453" name="Google Shape;453;p2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4" name="Google Shape;454;p2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7" name="Google Shape;457;p27"/>
          <p:cNvGrpSpPr/>
          <p:nvPr/>
        </p:nvGrpSpPr>
        <p:grpSpPr>
          <a:xfrm>
            <a:off x="6134081" y="1345853"/>
            <a:ext cx="533372" cy="533480"/>
            <a:chOff x="457200" y="1378813"/>
            <a:chExt cx="695400" cy="695450"/>
          </a:xfrm>
        </p:grpSpPr>
        <p:sp>
          <p:nvSpPr>
            <p:cNvPr id="458" name="Google Shape;458;p2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59" name="Google Shape;459;p2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2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62"/>
        <p:cNvGrpSpPr/>
        <p:nvPr/>
      </p:nvGrpSpPr>
      <p:grpSpPr>
        <a:xfrm>
          <a:off x="0" y="0"/>
          <a:ext cx="0" cy="0"/>
          <a:chOff x="0" y="0"/>
          <a:chExt cx="0" cy="0"/>
        </a:xfrm>
      </p:grpSpPr>
      <p:pic>
        <p:nvPicPr>
          <p:cNvPr id="463" name="Google Shape;463;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4" name="Google Shape;464;p2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9" name="Google Shape;46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8"/>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72" name="Google Shape;472;p28"/>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2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2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28"/>
          <p:cNvGrpSpPr/>
          <p:nvPr/>
        </p:nvGrpSpPr>
        <p:grpSpPr>
          <a:xfrm>
            <a:off x="4936306" y="1423553"/>
            <a:ext cx="533372" cy="533480"/>
            <a:chOff x="457200" y="1378813"/>
            <a:chExt cx="695400" cy="695450"/>
          </a:xfrm>
        </p:grpSpPr>
        <p:sp>
          <p:nvSpPr>
            <p:cNvPr id="477" name="Google Shape;477;p2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78" name="Google Shape;478;p2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2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28"/>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82" name="Google Shape;482;p28"/>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83"/>
        <p:cNvGrpSpPr/>
        <p:nvPr/>
      </p:nvGrpSpPr>
      <p:grpSpPr>
        <a:xfrm>
          <a:off x="0" y="0"/>
          <a:ext cx="0" cy="0"/>
          <a:chOff x="0" y="0"/>
          <a:chExt cx="0" cy="0"/>
        </a:xfrm>
      </p:grpSpPr>
      <p:sp>
        <p:nvSpPr>
          <p:cNvPr id="484" name="Google Shape;484;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6" name="Google Shape;486;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7" name="Google Shape;487;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9" name="Google Shape;489;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07" name="Google Shape;507;p2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2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2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3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8" name="Google Shape;28;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0" name="Google Shape;30;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 name="Google Shape;31;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 name="Google Shape;32;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4" name="Google Shape;34;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 name="Google Shape;35;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3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3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1" name="Google Shape;61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2" name="Google Shape;61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3" name="Google Shape;613;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5" name="Google Shape;615;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6" name="Google Shape;616;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5" name="Google Shape;625;p3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4" name="Google Shape;63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5" name="Google Shape;635;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7" name="Google Shape;637;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4" name="Google Shape;644;p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7" name="Google Shape;647;p3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6" name="Google Shape;65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7" name="Google Shape;657;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9" name="Google Shape;659;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9" name="Google Shape;669;p3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8" name="Google Shape;678;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9" name="Google Shape;679;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1" name="Google Shape;681;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3" name="Google Shape;693;p3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3" name="Google Shape;703;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4" name="Google Shape;704;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6" name="Google Shape;706;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8" name="Google Shape;718;p3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8" name="Google Shape;72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9" name="Google Shape;72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1" name="Google Shape;731;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3" name="Google Shape;743;p4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8" name="Google Shape;38;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0" name="Google Shape;40;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1" name="Google Shape;41;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2" name="Google Shape;42;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5" name="Google Shape;45;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3" name="Google Shape;753;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4" name="Google Shape;754;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6" name="Google Shape;756;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8" name="Google Shape;768;p4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8" name="Google Shape;77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9" name="Google Shape;779;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1" name="Google Shape;78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3" name="Google Shape;78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5" name="Google Shape;795;p4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6" name="Google Shape;80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7" name="Google Shape;807;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09" name="Google Shape;80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0" name="Google Shape;81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3" name="Google Shape;823;p4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4" name="Google Shape;834;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5" name="Google Shape;835;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7" name="Google Shape;837;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1" name="Google Shape;851;p4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2" name="Google Shape;86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3" name="Google Shape;863;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5" name="Google Shape;86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6" name="Google Shape;866;p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79" name="Google Shape;879;p4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86"/>
        <p:cNvGrpSpPr/>
        <p:nvPr/>
      </p:nvGrpSpPr>
      <p:grpSpPr>
        <a:xfrm>
          <a:off x="0" y="0"/>
          <a:ext cx="0" cy="0"/>
          <a:chOff x="0" y="0"/>
          <a:chExt cx="0" cy="0"/>
        </a:xfrm>
      </p:grpSpPr>
      <p:sp>
        <p:nvSpPr>
          <p:cNvPr id="887" name="Google Shape;88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89" name="Google Shape;88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0" name="Google Shape;89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2" name="Google Shape;89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txBox="1">
            <a:spLocks noGrp="1"/>
          </p:cNvSpPr>
          <p:nvPr>
            <p:ph type="subTitle" idx="9"/>
          </p:nvPr>
        </p:nvSpPr>
        <p:spPr>
          <a:xfrm>
            <a:off x="0" y="1259000"/>
            <a:ext cx="85956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9" name="Google Shape;909;p4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17"/>
        <p:cNvGrpSpPr/>
        <p:nvPr/>
      </p:nvGrpSpPr>
      <p:grpSpPr>
        <a:xfrm>
          <a:off x="0" y="0"/>
          <a:ext cx="0" cy="0"/>
          <a:chOff x="0" y="0"/>
          <a:chExt cx="0" cy="0"/>
        </a:xfrm>
      </p:grpSpPr>
      <p:sp>
        <p:nvSpPr>
          <p:cNvPr id="918" name="Google Shape;918;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0" name="Google Shape;920;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1" name="Google Shape;921;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3" name="Google Shape;92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0" name="Google Shape;940;p4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48"/>
        <p:cNvGrpSpPr/>
        <p:nvPr/>
      </p:nvGrpSpPr>
      <p:grpSpPr>
        <a:xfrm>
          <a:off x="0" y="0"/>
          <a:ext cx="0" cy="0"/>
          <a:chOff x="0" y="0"/>
          <a:chExt cx="0" cy="0"/>
        </a:xfrm>
      </p:grpSpPr>
      <p:sp>
        <p:nvSpPr>
          <p:cNvPr id="949" name="Google Shape;949;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1" name="Google Shape;951;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2" name="Google Shape;952;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4" name="Google Shape;95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1" name="Google Shape;971;p4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79"/>
        <p:cNvGrpSpPr/>
        <p:nvPr/>
      </p:nvGrpSpPr>
      <p:grpSpPr>
        <a:xfrm>
          <a:off x="0" y="0"/>
          <a:ext cx="0" cy="0"/>
          <a:chOff x="0" y="0"/>
          <a:chExt cx="0" cy="0"/>
        </a:xfrm>
      </p:grpSpPr>
      <p:sp>
        <p:nvSpPr>
          <p:cNvPr id="980" name="Google Shape;98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2" name="Google Shape;98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3" name="Google Shape;98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5" name="Google Shape;98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0" name="Google Shape;1000;p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2" name="Google Shape;1002;p4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12" name="Google Shape;1012;p5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3" name="Google Shape;1013;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14" name="Google Shape;1014;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8" name="Google Shape;48;p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0" name="Google Shape;50;p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1" name="Google Shape;51;p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4" name="Google Shape;54;p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55" name="Google Shape;55;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0" name="Google Shape;1020;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21" name="Google Shape;1021;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5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24"/>
        <p:cNvGrpSpPr/>
        <p:nvPr/>
      </p:nvGrpSpPr>
      <p:grpSpPr>
        <a:xfrm>
          <a:off x="0" y="0"/>
          <a:ext cx="0" cy="0"/>
          <a:chOff x="0" y="0"/>
          <a:chExt cx="0" cy="0"/>
        </a:xfrm>
      </p:grpSpPr>
      <p:sp>
        <p:nvSpPr>
          <p:cNvPr id="1025" name="Google Shape;1025;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1026" name="Google Shape;1026;p52"/>
          <p:cNvPicPr preferRelativeResize="0"/>
          <p:nvPr/>
        </p:nvPicPr>
        <p:blipFill rotWithShape="1">
          <a:blip r:embed="rId2">
            <a:alphaModFix/>
          </a:blip>
          <a:srcRect l="1069" t="11805" r="814" b="11436"/>
          <a:stretch/>
        </p:blipFill>
        <p:spPr>
          <a:xfrm>
            <a:off x="0" y="-96350"/>
            <a:ext cx="9144000" cy="53651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27"/>
        <p:cNvGrpSpPr/>
        <p:nvPr/>
      </p:nvGrpSpPr>
      <p:grpSpPr>
        <a:xfrm>
          <a:off x="0" y="0"/>
          <a:ext cx="0" cy="0"/>
          <a:chOff x="0" y="0"/>
          <a:chExt cx="0" cy="0"/>
        </a:xfrm>
      </p:grpSpPr>
      <p:pic>
        <p:nvPicPr>
          <p:cNvPr id="1028" name="Google Shape;1028;p5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9" name="Google Shape;1029;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0" name="Google Shape;1030;p53"/>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31" name="Google Shape;1031;p53"/>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53"/>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33" name="Google Shape;1033;p53"/>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35"/>
        <p:cNvGrpSpPr/>
        <p:nvPr/>
      </p:nvGrpSpPr>
      <p:grpSpPr>
        <a:xfrm>
          <a:off x="0" y="0"/>
          <a:ext cx="0" cy="0"/>
          <a:chOff x="0" y="0"/>
          <a:chExt cx="0" cy="0"/>
        </a:xfrm>
      </p:grpSpPr>
      <p:pic>
        <p:nvPicPr>
          <p:cNvPr id="1036" name="Google Shape;1036;p5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37" name="Google Shape;1037;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38" name="Google Shape;1038;p54"/>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4"/>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43"/>
        <p:cNvGrpSpPr/>
        <p:nvPr/>
      </p:nvGrpSpPr>
      <p:grpSpPr>
        <a:xfrm>
          <a:off x="0" y="0"/>
          <a:ext cx="0" cy="0"/>
          <a:chOff x="0" y="0"/>
          <a:chExt cx="0" cy="0"/>
        </a:xfrm>
      </p:grpSpPr>
      <p:pic>
        <p:nvPicPr>
          <p:cNvPr id="1044" name="Google Shape;1044;p55"/>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45" name="Google Shape;1045;p55"/>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46" name="Google Shape;1046;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47"/>
        <p:cNvGrpSpPr/>
        <p:nvPr/>
      </p:nvGrpSpPr>
      <p:grpSpPr>
        <a:xfrm>
          <a:off x="0" y="0"/>
          <a:ext cx="0" cy="0"/>
          <a:chOff x="0" y="0"/>
          <a:chExt cx="0" cy="0"/>
        </a:xfrm>
      </p:grpSpPr>
      <p:pic>
        <p:nvPicPr>
          <p:cNvPr id="1048" name="Google Shape;1048;p56"/>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9" name="Google Shape;1049;p56"/>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50" name="Google Shape;105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8" name="Google Shape;58;p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0" name="Google Shape;60;p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1" name="Google Shape;61;p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64" name="Google Shape;64;p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65" name="Google Shape;65;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8" name="Google Shape;68;p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9" name="Google Shape;69;p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0" name="Google Shape;70;p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3" name="Google Shape;73;p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4" name="Google Shape;74;p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 name="Google Shape;79;p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 name="Google Shape;80;p1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1" name="Google Shape;81;p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 name="Google Shape;82;p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Google Shape;83;p1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3.gif"/></Relationships>
</file>

<file path=ppt/slides/_rels/slide22.xml.rels><?xml version="1.0" encoding="UTF-8" standalone="yes"?>
<Relationships xmlns="http://schemas.openxmlformats.org/package/2006/relationships"><Relationship Id="rId3" Type="http://schemas.openxmlformats.org/officeDocument/2006/relationships/hyperlink" Target="https://coding-boot-camp.github.io/fs-ground-04-web-apis-speedreader-demo/"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5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4.1</a:t>
            </a:r>
            <a:endParaRPr/>
          </a:p>
        </p:txBody>
      </p:sp>
      <p:sp>
        <p:nvSpPr>
          <p:cNvPr id="1056" name="Google Shape;1056;p57"/>
          <p:cNvSpPr txBox="1">
            <a:spLocks noGrp="1"/>
          </p:cNvSpPr>
          <p:nvPr>
            <p:ph type="title" idx="2"/>
          </p:nvPr>
        </p:nvSpPr>
        <p:spPr>
          <a:xfrm>
            <a:off x="274350" y="1643000"/>
            <a:ext cx="8595300" cy="1434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Web APIs</a:t>
            </a:r>
            <a:endParaRPr/>
          </a:p>
          <a:p>
            <a:pPr marL="0" lvl="0" indent="0" algn="l" rtl="0">
              <a:spcBef>
                <a:spcPts val="0"/>
              </a:spcBef>
              <a:spcAft>
                <a:spcPts val="0"/>
              </a:spcAft>
              <a:buNone/>
            </a:pPr>
            <a:endParaRPr/>
          </a:p>
          <a:p>
            <a:pPr marL="0" lvl="0" indent="0" algn="l" rtl="0">
              <a:spcBef>
                <a:spcPts val="0"/>
              </a:spcBef>
              <a:spcAft>
                <a:spcPts val="0"/>
              </a:spcAft>
              <a:buNone/>
            </a:pPr>
            <a:r>
              <a:rPr lang="en"/>
              <a:t>Introduction to the DOM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web APIs?</a:t>
            </a:r>
            <a:endParaRPr/>
          </a:p>
        </p:txBody>
      </p:sp>
      <p:sp>
        <p:nvSpPr>
          <p:cNvPr id="1121" name="Google Shape;1121;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APIs</a:t>
            </a:r>
            <a:endParaRPr/>
          </a:p>
        </p:txBody>
      </p:sp>
      <p:sp>
        <p:nvSpPr>
          <p:cNvPr id="1127" name="Google Shape;1127;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28" name="Google Shape;1128;p67"/>
          <p:cNvPicPr preferRelativeResize="0"/>
          <p:nvPr/>
        </p:nvPicPr>
        <p:blipFill>
          <a:blip r:embed="rId3">
            <a:alphaModFix/>
          </a:blip>
          <a:stretch>
            <a:fillRect/>
          </a:stretch>
        </p:blipFill>
        <p:spPr>
          <a:xfrm>
            <a:off x="946978" y="686100"/>
            <a:ext cx="7250045" cy="4078150"/>
          </a:xfrm>
          <a:prstGeom prst="rect">
            <a:avLst/>
          </a:prstGeom>
          <a:noFill/>
          <a:ln>
            <a:noFill/>
          </a:ln>
        </p:spPr>
      </p:pic>
      <p:sp>
        <p:nvSpPr>
          <p:cNvPr id="1129" name="Google Shape;1129;p67"/>
          <p:cNvSpPr txBox="1"/>
          <p:nvPr/>
        </p:nvSpPr>
        <p:spPr>
          <a:xfrm>
            <a:off x="1313700" y="1907225"/>
            <a:ext cx="2907900" cy="16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Web APIs are built into the web browser and contain methods that allow us to manipulate a webpage using JavaScript.</a:t>
            </a:r>
            <a:endParaRPr sz="1800">
              <a:latin typeface="Roboto"/>
              <a:ea typeface="Roboto"/>
              <a:cs typeface="Roboto"/>
              <a:sym typeface="Roboto"/>
            </a:endParaRPr>
          </a:p>
        </p:txBody>
      </p:sp>
      <p:sp>
        <p:nvSpPr>
          <p:cNvPr id="1130" name="Google Shape;1130;p67"/>
          <p:cNvSpPr txBox="1"/>
          <p:nvPr/>
        </p:nvSpPr>
        <p:spPr>
          <a:xfrm>
            <a:off x="4909475" y="1857725"/>
            <a:ext cx="2794500" cy="16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We can use web APIs to create elements and add them to the browser or to  add and remove styles and attributes—all via JavaScript!</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134"/>
        <p:cNvGrpSpPr/>
        <p:nvPr/>
      </p:nvGrpSpPr>
      <p:grpSpPr>
        <a:xfrm>
          <a:off x="0" y="0"/>
          <a:ext cx="0" cy="0"/>
          <a:chOff x="0" y="0"/>
          <a:chExt cx="0" cy="0"/>
        </a:xfrm>
      </p:grpSpPr>
      <p:sp>
        <p:nvSpPr>
          <p:cNvPr id="1135" name="Google Shape;1135;p6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This Window</a:t>
            </a:r>
            <a:endParaRPr sz="3000">
              <a:latin typeface="Roboto Light"/>
              <a:ea typeface="Roboto Light"/>
              <a:cs typeface="Roboto Light"/>
              <a:sym typeface="Roboto Light"/>
            </a:endParaRPr>
          </a:p>
          <a:p>
            <a:pPr marL="0" lvl="0" indent="0" algn="l" rtl="0">
              <a:spcBef>
                <a:spcPts val="800"/>
              </a:spcBef>
              <a:spcAft>
                <a:spcPts val="0"/>
              </a:spcAft>
              <a:buNone/>
            </a:pPr>
            <a:r>
              <a:rPr lang="en"/>
              <a:t>See instructions in</a:t>
            </a:r>
            <a:r>
              <a:rPr lang="en">
                <a:latin typeface="Roboto Light"/>
                <a:ea typeface="Roboto Light"/>
                <a:cs typeface="Roboto Light"/>
                <a:sym typeface="Roboto Light"/>
              </a:rPr>
              <a:t> </a:t>
            </a:r>
            <a:r>
              <a:rPr lang="en" b="1">
                <a:highlight>
                  <a:srgbClr val="FFFFFF"/>
                </a:highlight>
                <a:latin typeface="Inconsolata"/>
                <a:ea typeface="Inconsolata"/>
                <a:cs typeface="Inconsolata"/>
                <a:sym typeface="Inconsolata"/>
              </a:rPr>
              <a:t>01-Stu_This-Window</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t>in the class repo.</a:t>
            </a:r>
            <a:endParaRPr/>
          </a:p>
          <a:p>
            <a:pPr marL="0" lvl="0" indent="0" algn="l" rtl="0">
              <a:spcBef>
                <a:spcPts val="800"/>
              </a:spcBef>
              <a:spcAft>
                <a:spcPts val="800"/>
              </a:spcAft>
              <a:buNone/>
            </a:pPr>
            <a:r>
              <a:rPr lang="en" sz="1800"/>
              <a:t>In this activity, you will use  </a:t>
            </a:r>
            <a:r>
              <a:rPr lang="en" sz="1800">
                <a:highlight>
                  <a:srgbClr val="000000"/>
                </a:highlight>
              </a:rPr>
              <a:t> </a:t>
            </a:r>
            <a:r>
              <a:rPr lang="en" sz="1800">
                <a:solidFill>
                  <a:srgbClr val="FFFFFF"/>
                </a:solidFill>
                <a:highlight>
                  <a:srgbClr val="000000"/>
                </a:highlight>
                <a:latin typeface="Inconsolata"/>
                <a:ea typeface="Inconsolata"/>
                <a:cs typeface="Inconsolata"/>
                <a:sym typeface="Inconsolata"/>
              </a:rPr>
              <a:t>console.log(this)</a:t>
            </a:r>
            <a:r>
              <a:rPr lang="en" sz="1800"/>
              <a:t> and dig around inside the returned object, answering some questions along the way.</a:t>
            </a:r>
            <a:endParaRPr sz="1800"/>
          </a:p>
        </p:txBody>
      </p:sp>
      <p:sp>
        <p:nvSpPr>
          <p:cNvPr id="1136" name="Google Shape;1136;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3" name="Google Shape;1143;p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144" name="Google Shape;1144;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Activity: </a:t>
            </a:r>
            <a:r>
              <a:rPr lang="en" dirty="0">
                <a:latin typeface="Roboto Light"/>
                <a:ea typeface="Roboto Light"/>
                <a:cs typeface="Roboto Light"/>
                <a:sym typeface="Roboto Light"/>
              </a:rPr>
              <a:t>This Window (01-</a:t>
            </a:r>
            <a:r>
              <a:rPr lang="en-US" dirty="0" err="1">
                <a:latin typeface="Roboto Light"/>
                <a:ea typeface="Roboto Light"/>
                <a:cs typeface="Roboto Light"/>
                <a:sym typeface="Roboto Light"/>
              </a:rPr>
              <a:t>Stu_This</a:t>
            </a:r>
            <a:r>
              <a:rPr lang="en-US" dirty="0">
                <a:latin typeface="Roboto Light"/>
                <a:ea typeface="Roboto Light"/>
                <a:cs typeface="Roboto Light"/>
                <a:sym typeface="Roboto Light"/>
              </a:rPr>
              <a:t>-Window)</a:t>
            </a:r>
            <a:endParaRPr dirty="0">
              <a:latin typeface="Roboto Light"/>
              <a:ea typeface="Roboto Light"/>
              <a:cs typeface="Roboto Light"/>
              <a:sym typeface="Roboto Light"/>
            </a:endParaRPr>
          </a:p>
        </p:txBody>
      </p:sp>
      <p:sp>
        <p:nvSpPr>
          <p:cNvPr id="1145" name="Google Shape;1145;p69"/>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SzPts val="1400"/>
              <a:buChar char="●"/>
            </a:pPr>
            <a:r>
              <a:rPr lang="en" dirty="0"/>
              <a:t>First open the provided </a:t>
            </a:r>
            <a:r>
              <a:rPr lang="en" dirty="0">
                <a:solidFill>
                  <a:srgbClr val="FFFFFF"/>
                </a:solidFill>
                <a:highlight>
                  <a:srgbClr val="000000"/>
                </a:highlight>
                <a:latin typeface="Inconsolata"/>
                <a:ea typeface="Inconsolata"/>
                <a:cs typeface="Inconsolata"/>
                <a:sym typeface="Inconsolata"/>
              </a:rPr>
              <a:t>index.html</a:t>
            </a:r>
            <a:r>
              <a:rPr lang="en" dirty="0"/>
              <a:t> file in the browser and navigate to the console.</a:t>
            </a:r>
            <a:br>
              <a:rPr lang="en" dirty="0"/>
            </a:br>
            <a:endParaRPr dirty="0"/>
          </a:p>
          <a:p>
            <a:pPr marL="320040" lvl="0" indent="-180340" algn="l" rtl="0">
              <a:spcBef>
                <a:spcPts val="0"/>
              </a:spcBef>
              <a:spcAft>
                <a:spcPts val="0"/>
              </a:spcAft>
              <a:buSzPts val="1400"/>
              <a:buChar char="●"/>
            </a:pPr>
            <a:r>
              <a:rPr lang="en" dirty="0"/>
              <a:t>What is logged?</a:t>
            </a:r>
            <a:endParaRPr dirty="0"/>
          </a:p>
          <a:p>
            <a:pPr marL="457200" lvl="0" indent="0" algn="l" rtl="0">
              <a:spcBef>
                <a:spcPts val="800"/>
              </a:spcBef>
              <a:spcAft>
                <a:spcPts val="0"/>
              </a:spcAft>
              <a:buNone/>
            </a:pPr>
            <a:r>
              <a:rPr lang="en" dirty="0"/>
              <a:t>The </a:t>
            </a:r>
            <a:r>
              <a:rPr lang="en" dirty="0">
                <a:solidFill>
                  <a:srgbClr val="FFFFFF"/>
                </a:solidFill>
                <a:highlight>
                  <a:srgbClr val="000000"/>
                </a:highlight>
                <a:latin typeface="Inconsolata"/>
                <a:ea typeface="Inconsolata"/>
                <a:cs typeface="Inconsolata"/>
                <a:sym typeface="Inconsolata"/>
              </a:rPr>
              <a:t>window</a:t>
            </a:r>
            <a:r>
              <a:rPr lang="en" dirty="0"/>
              <a:t> object. In this use case, </a:t>
            </a:r>
            <a:r>
              <a:rPr lang="en" dirty="0">
                <a:solidFill>
                  <a:srgbClr val="FFFFFF"/>
                </a:solidFill>
                <a:highlight>
                  <a:srgbClr val="000000"/>
                </a:highlight>
                <a:latin typeface="Inconsolata"/>
                <a:ea typeface="Inconsolata"/>
                <a:cs typeface="Inconsolata"/>
                <a:sym typeface="Inconsolata"/>
              </a:rPr>
              <a:t>this</a:t>
            </a:r>
            <a:r>
              <a:rPr lang="en" dirty="0"/>
              <a:t> refers to the window. The </a:t>
            </a:r>
            <a:r>
              <a:rPr lang="en" dirty="0">
                <a:solidFill>
                  <a:srgbClr val="FFFFFF"/>
                </a:solidFill>
                <a:highlight>
                  <a:srgbClr val="000000"/>
                </a:highlight>
                <a:latin typeface="Inconsolata"/>
                <a:ea typeface="Inconsolata"/>
                <a:cs typeface="Inconsolata"/>
                <a:sym typeface="Inconsolata"/>
              </a:rPr>
              <a:t>window</a:t>
            </a:r>
            <a:r>
              <a:rPr lang="en" dirty="0"/>
              <a:t> is an object representation of an open window in a browser.</a:t>
            </a:r>
            <a:endParaRPr dirty="0"/>
          </a:p>
          <a:p>
            <a:pPr marL="320040" lvl="0" indent="-180340" algn="l" rtl="0">
              <a:spcBef>
                <a:spcPts val="800"/>
              </a:spcBef>
              <a:spcAft>
                <a:spcPts val="0"/>
              </a:spcAft>
              <a:buSzPts val="1400"/>
              <a:buChar char="●"/>
            </a:pPr>
            <a:r>
              <a:rPr lang="en" dirty="0"/>
              <a:t>Click in the </a:t>
            </a:r>
            <a:r>
              <a:rPr lang="en" dirty="0">
                <a:solidFill>
                  <a:srgbClr val="FFFFFF"/>
                </a:solidFill>
                <a:highlight>
                  <a:srgbClr val="000000"/>
                </a:highlight>
                <a:latin typeface="Inconsolata"/>
                <a:ea typeface="Inconsolata"/>
                <a:cs typeface="Inconsolata"/>
                <a:sym typeface="Inconsolata"/>
              </a:rPr>
              <a:t>window</a:t>
            </a:r>
            <a:r>
              <a:rPr lang="en" dirty="0"/>
              <a:t> object and begin looking at the numerous properties and methods it contains.</a:t>
            </a:r>
            <a:br>
              <a:rPr lang="en" dirty="0"/>
            </a:br>
            <a:endParaRPr dirty="0"/>
          </a:p>
          <a:p>
            <a:pPr marL="320040" lvl="0" indent="-180340" algn="l" rtl="0">
              <a:spcBef>
                <a:spcPts val="0"/>
              </a:spcBef>
              <a:spcAft>
                <a:spcPts val="0"/>
              </a:spcAft>
              <a:buSzPts val="1400"/>
              <a:buChar char="●"/>
            </a:pPr>
            <a:r>
              <a:rPr lang="en" dirty="0"/>
              <a:t>Make your way down to </a:t>
            </a:r>
            <a:r>
              <a:rPr lang="en" dirty="0">
                <a:solidFill>
                  <a:srgbClr val="FFFFFF"/>
                </a:solidFill>
                <a:highlight>
                  <a:srgbClr val="000000"/>
                </a:highlight>
                <a:latin typeface="Inconsolata"/>
                <a:ea typeface="Inconsolata"/>
                <a:cs typeface="Inconsolata"/>
                <a:sym typeface="Inconsolata"/>
              </a:rPr>
              <a:t>document</a:t>
            </a:r>
            <a:r>
              <a:rPr lang="en" dirty="0"/>
              <a:t> and click in it.</a:t>
            </a:r>
            <a:br>
              <a:rPr lang="en" dirty="0"/>
            </a:br>
            <a:endParaRPr dirty="0"/>
          </a:p>
          <a:p>
            <a:pPr marL="320040" lvl="0" indent="-180340" algn="l" rtl="0">
              <a:spcBef>
                <a:spcPts val="0"/>
              </a:spcBef>
              <a:spcAft>
                <a:spcPts val="0"/>
              </a:spcAft>
              <a:buSzPts val="1400"/>
              <a:buChar char="●"/>
            </a:pPr>
            <a:r>
              <a:rPr lang="en" dirty="0"/>
              <a:t>Spend some time looking through the properties and methods in </a:t>
            </a:r>
            <a:r>
              <a:rPr lang="en" dirty="0">
                <a:solidFill>
                  <a:srgbClr val="FFFFFF"/>
                </a:solidFill>
                <a:highlight>
                  <a:srgbClr val="000000"/>
                </a:highlight>
                <a:latin typeface="Inconsolata"/>
                <a:ea typeface="Inconsolata"/>
                <a:cs typeface="Inconsolata"/>
                <a:sym typeface="Inconsolata"/>
              </a:rPr>
              <a:t>window.document</a:t>
            </a:r>
            <a:r>
              <a:rPr lang="en" dirty="0"/>
              <a:t>.</a:t>
            </a:r>
            <a:endParaRPr dirty="0"/>
          </a:p>
        </p:txBody>
      </p:sp>
      <p:sp>
        <p:nvSpPr>
          <p:cNvPr id="1146" name="Google Shape;1146;p69"/>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0"/>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t>
            </a:r>
            <a:r>
              <a:rPr lang="en">
                <a:highlight>
                  <a:srgbClr val="000000"/>
                </a:highlight>
              </a:rPr>
              <a:t>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Document Object Model (DOM)</a:t>
            </a:r>
            <a:endParaRPr/>
          </a:p>
        </p:txBody>
      </p:sp>
      <p:sp>
        <p:nvSpPr>
          <p:cNvPr id="1158" name="Google Shape;1158;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59" name="Google Shape;1159;p71"/>
          <p:cNvPicPr preferRelativeResize="0"/>
          <p:nvPr/>
        </p:nvPicPr>
        <p:blipFill>
          <a:blip r:embed="rId3">
            <a:alphaModFix/>
          </a:blip>
          <a:stretch>
            <a:fillRect/>
          </a:stretch>
        </p:blipFill>
        <p:spPr>
          <a:xfrm>
            <a:off x="1281725" y="1386475"/>
            <a:ext cx="6396474" cy="3370000"/>
          </a:xfrm>
          <a:prstGeom prst="rect">
            <a:avLst/>
          </a:prstGeom>
          <a:noFill/>
          <a:ln>
            <a:noFill/>
          </a:ln>
        </p:spPr>
      </p:pic>
      <p:sp>
        <p:nvSpPr>
          <p:cNvPr id="1160" name="Google Shape;1160;p71"/>
          <p:cNvSpPr txBox="1">
            <a:spLocks noGrp="1"/>
          </p:cNvSpPr>
          <p:nvPr>
            <p:ph type="subTitle" idx="1"/>
          </p:nvPr>
        </p:nvSpPr>
        <p:spPr>
          <a:xfrm>
            <a:off x="0" y="675975"/>
            <a:ext cx="9168600" cy="1029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DOM is an object-oriented representation of HTML (i.e., the HTML document modeled as JavaScript objects).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Each element is a node.</a:t>
            </a:r>
            <a:endParaRPr/>
          </a:p>
          <a:p>
            <a:pPr marL="0" lvl="0" indent="0" algn="l" rtl="0">
              <a:spcBef>
                <a:spcPts val="0"/>
              </a:spcBef>
              <a:spcAft>
                <a:spcPts val="0"/>
              </a:spcAft>
              <a:buClr>
                <a:schemeClr val="dk1"/>
              </a:buClr>
              <a:buSzPts val="1100"/>
              <a:buFont typeface="Arial"/>
              <a:buNone/>
            </a:pPr>
            <a:r>
              <a:rPr lang="en"/>
              <a:t>Nodes are organized in a tree.</a:t>
            </a: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the Node Tree of This HTML?</a:t>
            </a:r>
            <a:endParaRPr/>
          </a:p>
        </p:txBody>
      </p:sp>
      <p:sp>
        <p:nvSpPr>
          <p:cNvPr id="1166" name="Google Shape;1166;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7" name="Google Shape;1167;p72"/>
          <p:cNvSpPr/>
          <p:nvPr/>
        </p:nvSpPr>
        <p:spPr>
          <a:xfrm>
            <a:off x="601025" y="729725"/>
            <a:ext cx="8169900" cy="3990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&lt;!DOCTYPE html&gt;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 </a:t>
            </a:r>
            <a:r>
              <a:rPr lang="en" sz="1300">
                <a:solidFill>
                  <a:srgbClr val="00FF00"/>
                </a:solidFill>
                <a:latin typeface="Inconsolata"/>
                <a:ea typeface="Inconsolata"/>
                <a:cs typeface="Inconsolata"/>
                <a:sym typeface="Inconsolata"/>
              </a:rPr>
              <a:t>lang</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"en"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&gt;Document&lt;/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&gt;Main div</a:t>
            </a:r>
            <a:endParaRPr sz="1300">
              <a:solidFill>
                <a:srgbClr val="FFFFFF"/>
              </a:solidFill>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45720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300">
              <a:solidFill>
                <a:srgbClr val="FFFFFF"/>
              </a:solidFill>
              <a:latin typeface="Inconsolata"/>
              <a:ea typeface="Inconsolata"/>
              <a:cs typeface="Inconsolata"/>
              <a:sym typeface="Inconsolata"/>
            </a:endParaRPr>
          </a:p>
          <a:p>
            <a:pPr marL="0" lvl="0" indent="45720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"myImg"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secondImg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73"/>
          <p:cNvPicPr preferRelativeResize="0"/>
          <p:nvPr/>
        </p:nvPicPr>
        <p:blipFill>
          <a:blip r:embed="rId3">
            <a:alphaModFix/>
          </a:blip>
          <a:stretch>
            <a:fillRect/>
          </a:stretch>
        </p:blipFill>
        <p:spPr>
          <a:xfrm>
            <a:off x="2167550" y="823463"/>
            <a:ext cx="4808899" cy="3991024"/>
          </a:xfrm>
          <a:prstGeom prst="rect">
            <a:avLst/>
          </a:prstGeom>
          <a:noFill/>
          <a:ln>
            <a:noFill/>
          </a:ln>
        </p:spPr>
      </p:pic>
      <p:sp>
        <p:nvSpPr>
          <p:cNvPr id="1173" name="Google Shape;1173;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Are the Parent, Child, and Sibling Nodes?</a:t>
            </a:r>
            <a:endParaRPr/>
          </a:p>
        </p:txBody>
      </p:sp>
      <p:sp>
        <p:nvSpPr>
          <p:cNvPr id="1174" name="Google Shape;1174;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Node Relationships: Parents, Children, and Siblings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80" name="Google Shape;1180;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81" name="Google Shape;1181;p74"/>
          <p:cNvPicPr preferRelativeResize="0"/>
          <p:nvPr/>
        </p:nvPicPr>
        <p:blipFill>
          <a:blip r:embed="rId3">
            <a:alphaModFix/>
          </a:blip>
          <a:stretch>
            <a:fillRect/>
          </a:stretch>
        </p:blipFill>
        <p:spPr>
          <a:xfrm>
            <a:off x="2494950" y="801125"/>
            <a:ext cx="3773174" cy="4035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What Is the Node Tree of This HTML?</a:t>
            </a:r>
            <a:endParaRPr dirty="0"/>
          </a:p>
        </p:txBody>
      </p:sp>
      <p:sp>
        <p:nvSpPr>
          <p:cNvPr id="1166" name="Google Shape;1166;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770748B-74D2-44D7-8ABD-A062A12445AA}"/>
              </a:ext>
            </a:extLst>
          </p:cNvPr>
          <p:cNvPicPr>
            <a:picLocks noChangeAspect="1"/>
          </p:cNvPicPr>
          <p:nvPr/>
        </p:nvPicPr>
        <p:blipFill>
          <a:blip r:embed="rId3"/>
          <a:stretch>
            <a:fillRect/>
          </a:stretch>
        </p:blipFill>
        <p:spPr>
          <a:xfrm>
            <a:off x="2390734" y="631642"/>
            <a:ext cx="3165831" cy="4187066"/>
          </a:xfrm>
          <a:prstGeom prst="rect">
            <a:avLst/>
          </a:prstGeom>
        </p:spPr>
      </p:pic>
    </p:spTree>
    <p:extLst>
      <p:ext uri="{BB962C8B-B14F-4D97-AF65-F5344CB8AC3E}">
        <p14:creationId xmlns:p14="http://schemas.microsoft.com/office/powerpoint/2010/main" val="1910501480"/>
      </p:ext>
    </p:extLst>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8"/>
          <p:cNvSpPr txBox="1">
            <a:spLocks noGrp="1"/>
          </p:cNvSpPr>
          <p:nvPr>
            <p:ph type="title"/>
          </p:nvPr>
        </p:nvSpPr>
        <p:spPr>
          <a:xfrm>
            <a:off x="274350" y="19321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a</a:t>
            </a:r>
            <a:r>
              <a:rPr lang="en">
                <a:solidFill>
                  <a:srgbClr val="FFFFFF"/>
                </a:solidFill>
                <a:latin typeface="Arial"/>
                <a:ea typeface="Arial"/>
                <a:cs typeface="Arial"/>
                <a:sym typeface="Arial"/>
              </a:rPr>
              <a:t>re the </a:t>
            </a:r>
            <a:r>
              <a:rPr lang="en">
                <a:latin typeface="Arial"/>
                <a:ea typeface="Arial"/>
                <a:cs typeface="Arial"/>
                <a:sym typeface="Arial"/>
              </a:rPr>
              <a:t>t</a:t>
            </a:r>
            <a:r>
              <a:rPr lang="en">
                <a:solidFill>
                  <a:srgbClr val="FFFFFF"/>
                </a:solidFill>
                <a:latin typeface="Arial"/>
                <a:ea typeface="Arial"/>
                <a:cs typeface="Arial"/>
                <a:sym typeface="Arial"/>
              </a:rPr>
              <a:t>hree </a:t>
            </a:r>
            <a:r>
              <a:rPr lang="en">
                <a:latin typeface="Arial"/>
                <a:ea typeface="Arial"/>
                <a:cs typeface="Arial"/>
                <a:sym typeface="Arial"/>
              </a:rPr>
              <a:t>b</a:t>
            </a:r>
            <a:r>
              <a:rPr lang="en">
                <a:solidFill>
                  <a:srgbClr val="FFFFFF"/>
                </a:solidFill>
                <a:latin typeface="Arial"/>
                <a:ea typeface="Arial"/>
                <a:cs typeface="Arial"/>
                <a:sym typeface="Arial"/>
              </a:rPr>
              <a:t>uilding </a:t>
            </a:r>
            <a:br>
              <a:rPr lang="en">
                <a:solidFill>
                  <a:srgbClr val="FFFFFF"/>
                </a:solidFill>
                <a:latin typeface="Arial"/>
                <a:ea typeface="Arial"/>
                <a:cs typeface="Arial"/>
                <a:sym typeface="Arial"/>
              </a:rPr>
            </a:br>
            <a:r>
              <a:rPr lang="en">
                <a:latin typeface="Arial"/>
                <a:ea typeface="Arial"/>
                <a:cs typeface="Arial"/>
                <a:sym typeface="Arial"/>
              </a:rPr>
              <a:t>b</a:t>
            </a:r>
            <a:r>
              <a:rPr lang="en">
                <a:solidFill>
                  <a:srgbClr val="FFFFFF"/>
                </a:solidFill>
                <a:latin typeface="Arial"/>
                <a:ea typeface="Arial"/>
                <a:cs typeface="Arial"/>
                <a:sym typeface="Arial"/>
              </a:rPr>
              <a:t>locks of the </a:t>
            </a:r>
            <a:r>
              <a:rPr lang="en">
                <a:latin typeface="Arial"/>
                <a:ea typeface="Arial"/>
                <a:cs typeface="Arial"/>
                <a:sym typeface="Arial"/>
              </a:rPr>
              <a:t>w</a:t>
            </a:r>
            <a:r>
              <a:rPr lang="en">
                <a:solidFill>
                  <a:srgbClr val="FFFFFF"/>
                </a:solidFill>
                <a:latin typeface="Arial"/>
                <a:ea typeface="Arial"/>
                <a:cs typeface="Arial"/>
                <a:sym typeface="Arial"/>
              </a:rPr>
              <a:t>eb? </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FFFFFF"/>
              </a:solidFill>
            </a:endParaRPr>
          </a:p>
        </p:txBody>
      </p:sp>
      <p:sp>
        <p:nvSpPr>
          <p:cNvPr id="1063" name="Google Shape;1063;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75"/>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traversing the DOM?</a:t>
            </a:r>
            <a:endParaRPr/>
          </a:p>
        </p:txBody>
      </p:sp>
      <p:sp>
        <p:nvSpPr>
          <p:cNvPr id="1187" name="Google Shape;1187;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DOM Traversal</a:t>
            </a:r>
            <a:endParaRPr/>
          </a:p>
          <a:p>
            <a:pPr marL="0" lvl="0" indent="0" algn="l" rtl="0">
              <a:spcBef>
                <a:spcPts val="0"/>
              </a:spcBef>
              <a:spcAft>
                <a:spcPts val="0"/>
              </a:spcAft>
              <a:buNone/>
            </a:pPr>
            <a:endParaRPr/>
          </a:p>
        </p:txBody>
      </p:sp>
      <p:sp>
        <p:nvSpPr>
          <p:cNvPr id="1193" name="Google Shape;119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4" name="Google Shape;1194;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marL="0" lvl="0" indent="0" algn="l" rtl="0">
              <a:spcBef>
                <a:spcPts val="0"/>
              </a:spcBef>
              <a:spcAft>
                <a:spcPts val="0"/>
              </a:spcAft>
              <a:buNone/>
            </a:pPr>
            <a:endParaRPr/>
          </a:p>
        </p:txBody>
      </p:sp>
      <p:sp>
        <p:nvSpPr>
          <p:cNvPr id="1195" name="Google Shape;1195;p76"/>
          <p:cNvSpPr/>
          <p:nvPr/>
        </p:nvSpPr>
        <p:spPr>
          <a:xfrm>
            <a:off x="485150" y="1358175"/>
            <a:ext cx="8301600" cy="1885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a:t>
            </a:r>
            <a:endParaRPr sz="1500">
              <a:solidFill>
                <a:srgbClr val="FFFFFF"/>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a:t>
            </a:r>
            <a:endParaRPr sz="1500">
              <a:solidFill>
                <a:srgbClr val="FFFFFF"/>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a:t>
            </a:r>
            <a:endParaRPr sz="1500">
              <a:solidFill>
                <a:srgbClr val="FFFFFF"/>
              </a:solidFill>
              <a:latin typeface="Inconsolata"/>
              <a:ea typeface="Inconsolata"/>
              <a:cs typeface="Inconsolata"/>
              <a:sym typeface="Inconsolata"/>
            </a:endParaRPr>
          </a:p>
          <a:p>
            <a:pPr marL="0" lvl="0" indent="0" algn="l" rtl="0">
              <a:spcBef>
                <a:spcPts val="80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console.log(document.body.children[3].childNodes[7].style.fontSize = "20px");</a:t>
            </a:r>
            <a:endParaRPr sz="1500">
              <a:solidFill>
                <a:srgbClr val="FFFFFF"/>
              </a:solidFill>
              <a:latin typeface="Inconsolata"/>
              <a:ea typeface="Inconsolata"/>
              <a:cs typeface="Inconsolata"/>
              <a:sym typeface="Inconsolata"/>
            </a:endParaRPr>
          </a:p>
        </p:txBody>
      </p:sp>
      <p:sp>
        <p:nvSpPr>
          <p:cNvPr id="1196" name="Google Shape;1196;p76"/>
          <p:cNvSpPr txBox="1"/>
          <p:nvPr/>
        </p:nvSpPr>
        <p:spPr>
          <a:xfrm>
            <a:off x="1219925" y="3379500"/>
            <a:ext cx="6597300" cy="9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When using the </a:t>
            </a:r>
            <a:r>
              <a:rPr lang="en">
                <a:solidFill>
                  <a:srgbClr val="FFFFFF"/>
                </a:solidFill>
                <a:highlight>
                  <a:srgbClr val="000000"/>
                </a:highlight>
                <a:latin typeface="Inconsolata"/>
                <a:ea typeface="Inconsolata"/>
                <a:cs typeface="Inconsolata"/>
                <a:sym typeface="Inconsolata"/>
              </a:rPr>
              <a:t>style</a:t>
            </a:r>
            <a:r>
              <a:rPr lang="en">
                <a:latin typeface="Roboto"/>
                <a:ea typeface="Roboto"/>
                <a:cs typeface="Roboto"/>
                <a:sym typeface="Roboto"/>
              </a:rPr>
              <a:t> method, properties with two words (such as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 a single word and camelCased.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a:t>
            </a:r>
            <a:endParaRPr>
              <a:latin typeface="Roboto"/>
              <a:ea typeface="Roboto"/>
              <a:cs typeface="Roboto"/>
              <a:sym typeface="Roboto"/>
            </a:endParaRPr>
          </a:p>
        </p:txBody>
      </p:sp>
      <p:sp>
        <p:nvSpPr>
          <p:cNvPr id="1197" name="Google Shape;1197;p76"/>
          <p:cNvSpPr txBox="1"/>
          <p:nvPr/>
        </p:nvSpPr>
        <p:spPr>
          <a:xfrm>
            <a:off x="438200" y="3937200"/>
            <a:ext cx="8301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 is one more example of </a:t>
            </a:r>
            <a:r>
              <a:rPr lang="en">
                <a:solidFill>
                  <a:srgbClr val="FFFFFF"/>
                </a:solidFill>
                <a:highlight>
                  <a:srgbClr val="000000"/>
                </a:highlight>
                <a:latin typeface="Inconsolata"/>
                <a:ea typeface="Inconsolata"/>
                <a:cs typeface="Inconsolata"/>
                <a:sym typeface="Inconsolata"/>
              </a:rPr>
              <a:t>.style</a:t>
            </a:r>
            <a:r>
              <a:rPr lang="en"/>
              <a:t>:</a:t>
            </a:r>
            <a:endParaRPr/>
          </a:p>
        </p:txBody>
      </p:sp>
      <p:sp>
        <p:nvSpPr>
          <p:cNvPr id="1198" name="Google Shape;1198;p76"/>
          <p:cNvSpPr/>
          <p:nvPr/>
        </p:nvSpPr>
        <p:spPr>
          <a:xfrm>
            <a:off x="457200" y="4302000"/>
            <a:ext cx="8407800" cy="461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274300" tIns="0" rIns="91425" bIns="0" anchor="ctr" anchorCtr="0">
            <a:noAutofit/>
          </a:bodyPr>
          <a:lstStyle/>
          <a:p>
            <a:pPr marL="0" lvl="0" indent="0" algn="l" rtl="0">
              <a:spcBef>
                <a:spcPts val="0"/>
              </a:spcBef>
              <a:spcAft>
                <a:spcPts val="800"/>
              </a:spcAft>
              <a:buNone/>
            </a:pPr>
            <a:r>
              <a:rPr lang="en" dirty="0">
                <a:solidFill>
                  <a:srgbClr val="FFFFFF"/>
                </a:solidFill>
                <a:latin typeface="Inconsolata"/>
                <a:ea typeface="Inconsolata"/>
                <a:cs typeface="Inconsolata"/>
                <a:sym typeface="Inconsolata"/>
              </a:rPr>
              <a:t>console.log(document.body.children[3].childNodes[7].parentElement.style.color = "red");</a:t>
            </a:r>
            <a:endParaRPr dirty="0">
              <a:solidFill>
                <a:srgbClr val="FFFFFF"/>
              </a:solidFill>
              <a:latin typeface="Inconsolata"/>
              <a:ea typeface="Inconsolata"/>
              <a:cs typeface="Inconsolata"/>
              <a:sym typeface="Inconsolata"/>
            </a:endParaRPr>
          </a:p>
        </p:txBody>
      </p:sp>
      <p:pic>
        <p:nvPicPr>
          <p:cNvPr id="1199" name="Google Shape;1199;p76"/>
          <p:cNvPicPr preferRelativeResize="0"/>
          <p:nvPr/>
        </p:nvPicPr>
        <p:blipFill>
          <a:blip r:embed="rId4">
            <a:alphaModFix/>
          </a:blip>
          <a:stretch>
            <a:fillRect/>
          </a:stretch>
        </p:blipFill>
        <p:spPr>
          <a:xfrm>
            <a:off x="438200" y="3379500"/>
            <a:ext cx="638249" cy="638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Our Goal Today</a:t>
            </a:r>
            <a:endParaRPr/>
          </a:p>
        </p:txBody>
      </p:sp>
      <p:sp>
        <p:nvSpPr>
          <p:cNvPr id="1205" name="Google Shape;1205;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Navigate to the deployed </a:t>
            </a:r>
            <a:r>
              <a:rPr lang="en" u="sng">
                <a:solidFill>
                  <a:srgbClr val="0000FF"/>
                </a:solidFill>
                <a:hlinkClick r:id="rId3"/>
              </a:rPr>
              <a:t>Speed Reader app</a:t>
            </a:r>
            <a:r>
              <a:rPr lang="en">
                <a:solidFill>
                  <a:srgbClr val="0000FF"/>
                </a:solidFill>
              </a:rPr>
              <a:t>.</a:t>
            </a:r>
            <a:endParaRPr>
              <a:solidFill>
                <a:srgbClr val="0000FF"/>
              </a:solidFill>
            </a:endParaRPr>
          </a:p>
        </p:txBody>
      </p:sp>
      <p:sp>
        <p:nvSpPr>
          <p:cNvPr id="1206" name="Google Shape;1206;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07" name="Google Shape;1207;p77"/>
          <p:cNvPicPr preferRelativeResize="0"/>
          <p:nvPr/>
        </p:nvPicPr>
        <p:blipFill>
          <a:blip r:embed="rId4">
            <a:alphaModFix/>
          </a:blip>
          <a:stretch>
            <a:fillRect/>
          </a:stretch>
        </p:blipFill>
        <p:spPr>
          <a:xfrm>
            <a:off x="1116120" y="1092038"/>
            <a:ext cx="6911760" cy="3571076"/>
          </a:xfrm>
          <a:prstGeom prst="rect">
            <a:avLst/>
          </a:prstGeom>
          <a:noFill/>
          <a:ln>
            <a:noFill/>
          </a:ln>
        </p:spPr>
      </p:pic>
      <p:sp>
        <p:nvSpPr>
          <p:cNvPr id="1208" name="Google Shape;1208;p77"/>
          <p:cNvSpPr txBox="1"/>
          <p:nvPr/>
        </p:nvSpPr>
        <p:spPr>
          <a:xfrm>
            <a:off x="1579475" y="2323513"/>
            <a:ext cx="2391900" cy="13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a:ea typeface="Roboto"/>
                <a:cs typeface="Roboto"/>
                <a:sym typeface="Roboto"/>
              </a:rPr>
              <a:t>What do you not (yet!) know about how to build this application?</a:t>
            </a:r>
            <a:endParaRPr sz="2000">
              <a:latin typeface="Roboto"/>
              <a:ea typeface="Roboto"/>
              <a:cs typeface="Roboto"/>
              <a:sym typeface="Roboto"/>
            </a:endParaRPr>
          </a:p>
        </p:txBody>
      </p:sp>
      <p:sp>
        <p:nvSpPr>
          <p:cNvPr id="1209" name="Google Shape;1209;p77"/>
          <p:cNvSpPr txBox="1"/>
          <p:nvPr/>
        </p:nvSpPr>
        <p:spPr>
          <a:xfrm>
            <a:off x="5124400" y="2222388"/>
            <a:ext cx="2391900" cy="13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a:ea typeface="Roboto"/>
                <a:cs typeface="Roboto"/>
                <a:sym typeface="Roboto"/>
              </a:rPr>
              <a:t>What do you think the steps are to build this application?</a:t>
            </a:r>
            <a:endParaRPr sz="20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Building Blocks of the Web</a:t>
            </a:r>
            <a:endParaRPr/>
          </a:p>
        </p:txBody>
      </p:sp>
      <p:graphicFrame>
        <p:nvGraphicFramePr>
          <p:cNvPr id="1070" name="Google Shape;1070;p59"/>
          <p:cNvGraphicFramePr/>
          <p:nvPr/>
        </p:nvGraphicFramePr>
        <p:xfrm>
          <a:off x="453563" y="1015938"/>
          <a:ext cx="8236875" cy="3455125"/>
        </p:xfrm>
        <a:graphic>
          <a:graphicData uri="http://schemas.openxmlformats.org/drawingml/2006/table">
            <a:tbl>
              <a:tblPr>
                <a:noFill/>
                <a:tableStyleId>{B58E32C0-0D47-436B-A737-CB7C2A688C19}</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1950">
                <a:tc>
                  <a:txBody>
                    <a:bodyPr/>
                    <a:lstStyle/>
                    <a:p>
                      <a:pPr marL="0" lvl="0" indent="0" algn="ctr" rtl="0">
                        <a:spcBef>
                          <a:spcPts val="0"/>
                        </a:spcBef>
                        <a:spcAft>
                          <a:spcPts val="0"/>
                        </a:spcAft>
                        <a:buNone/>
                      </a:pPr>
                      <a:r>
                        <a:rPr lang="en" b="1">
                          <a:solidFill>
                            <a:srgbClr val="FFFFFF"/>
                          </a:solidFill>
                        </a:rPr>
                        <a:t>HTML</a:t>
                      </a:r>
                      <a:endParaRPr b="1">
                        <a:solidFill>
                          <a:srgbClr val="FFFFFF"/>
                        </a:solidFill>
                      </a:endParaRPr>
                    </a:p>
                  </a:txBody>
                  <a:tcPr marL="137150" marR="91425" marT="91425" marB="91425" anchor="b">
                    <a:solidFill>
                      <a:srgbClr val="FF0000">
                        <a:alpha val="71520"/>
                      </a:srgbClr>
                    </a:solidFill>
                  </a:tcPr>
                </a:tc>
                <a:tc>
                  <a:txBody>
                    <a:bodyPr/>
                    <a:lstStyle/>
                    <a:p>
                      <a:pPr marL="0" lvl="0" indent="0" algn="ctr" rtl="0">
                        <a:spcBef>
                          <a:spcPts val="0"/>
                        </a:spcBef>
                        <a:spcAft>
                          <a:spcPts val="0"/>
                        </a:spcAft>
                        <a:buNone/>
                      </a:pPr>
                      <a:r>
                        <a:rPr lang="en" b="1">
                          <a:solidFill>
                            <a:srgbClr val="FFFFFF"/>
                          </a:solidFill>
                        </a:rPr>
                        <a:t>CSS</a:t>
                      </a:r>
                      <a:endParaRPr b="1">
                        <a:solidFill>
                          <a:srgbClr val="FFFFFF"/>
                        </a:solidFill>
                      </a:endParaRPr>
                    </a:p>
                  </a:txBody>
                  <a:tcPr marL="137150" marR="91425" marT="91425" marB="91425" anchor="b">
                    <a:solidFill>
                      <a:srgbClr val="6D9EEB"/>
                    </a:solidFill>
                  </a:tcPr>
                </a:tc>
                <a:tc>
                  <a:txBody>
                    <a:bodyPr/>
                    <a:lstStyle/>
                    <a:p>
                      <a:pPr marL="0" lvl="0" indent="0" algn="ctr" rtl="0">
                        <a:spcBef>
                          <a:spcPts val="0"/>
                        </a:spcBef>
                        <a:spcAft>
                          <a:spcPts val="0"/>
                        </a:spcAft>
                        <a:buNone/>
                      </a:pPr>
                      <a:r>
                        <a:rPr lang="en" b="1"/>
                        <a:t>JavaScript</a:t>
                      </a:r>
                      <a:endParaRPr b="1"/>
                    </a:p>
                  </a:txBody>
                  <a:tcPr marL="137150" marR="91425" marT="91425" marB="91425" anchor="b">
                    <a:solidFill>
                      <a:srgbClr val="FFD966"/>
                    </a:solidFill>
                  </a:tcPr>
                </a:tc>
                <a:extLst>
                  <a:ext uri="{0D108BD9-81ED-4DB2-BD59-A6C34878D82A}">
                    <a16:rowId xmlns:a16="http://schemas.microsoft.com/office/drawing/2014/main" val="10000"/>
                  </a:ext>
                </a:extLst>
              </a:tr>
              <a:tr h="3003175">
                <a:tc>
                  <a:txBody>
                    <a:bodyPr/>
                    <a:lstStyle/>
                    <a:p>
                      <a:pPr marL="0" lvl="0" indent="0" algn="l" rtl="0">
                        <a:spcBef>
                          <a:spcPts val="0"/>
                        </a:spcBef>
                        <a:spcAft>
                          <a:spcPts val="0"/>
                        </a:spcAft>
                        <a:buNone/>
                      </a:pPr>
                      <a:r>
                        <a:rPr lang="en" sz="1300"/>
                        <a:t>Used to write content.</a:t>
                      </a:r>
                      <a:endParaRPr sz="1300"/>
                    </a:p>
                  </a:txBody>
                  <a:tcPr marL="182875" marR="182875" marT="182875" marB="182875"/>
                </a:tc>
                <a:tc>
                  <a:txBody>
                    <a:bodyPr/>
                    <a:lstStyle/>
                    <a:p>
                      <a:pPr marL="0" lvl="0" indent="0" algn="l" rtl="0">
                        <a:spcBef>
                          <a:spcPts val="0"/>
                        </a:spcBef>
                        <a:spcAft>
                          <a:spcPts val="0"/>
                        </a:spcAft>
                        <a:buNone/>
                      </a:pPr>
                      <a:r>
                        <a:rPr lang="en" sz="1300"/>
                        <a:t>Used to format content.</a:t>
                      </a:r>
                      <a:endParaRPr sz="1300"/>
                    </a:p>
                  </a:txBody>
                  <a:tcPr marL="182875" marR="182875" marT="182875" marB="182875"/>
                </a:tc>
                <a:tc>
                  <a:txBody>
                    <a:bodyPr/>
                    <a:lstStyle/>
                    <a:p>
                      <a:pPr marL="0" lvl="0" indent="0" algn="l" rtl="0">
                        <a:spcBef>
                          <a:spcPts val="0"/>
                        </a:spcBef>
                        <a:spcAft>
                          <a:spcPts val="0"/>
                        </a:spcAft>
                        <a:buNone/>
                      </a:pPr>
                      <a:r>
                        <a:rPr lang="en" sz="1300"/>
                        <a:t>Used to create dynamic web applications that take in user inputs, change what’s displayed to users, animate elements, and much more.</a:t>
                      </a:r>
                      <a:endParaRPr sz="1300"/>
                    </a:p>
                  </a:txBody>
                  <a:tcPr marL="182875" marR="182875" marT="182875" marB="182875"/>
                </a:tc>
                <a:extLst>
                  <a:ext uri="{0D108BD9-81ED-4DB2-BD59-A6C34878D82A}">
                    <a16:rowId xmlns:a16="http://schemas.microsoft.com/office/drawing/2014/main" val="10001"/>
                  </a:ext>
                </a:extLst>
              </a:tr>
            </a:tbl>
          </a:graphicData>
        </a:graphic>
      </p:graphicFrame>
      <p:pic>
        <p:nvPicPr>
          <p:cNvPr id="1071" name="Google Shape;1071;p59"/>
          <p:cNvPicPr preferRelativeResize="0"/>
          <p:nvPr/>
        </p:nvPicPr>
        <p:blipFill>
          <a:blip r:embed="rId3">
            <a:alphaModFix/>
          </a:blip>
          <a:stretch>
            <a:fillRect/>
          </a:stretch>
        </p:blipFill>
        <p:spPr>
          <a:xfrm>
            <a:off x="6772675" y="2776175"/>
            <a:ext cx="1016751" cy="1424274"/>
          </a:xfrm>
          <a:prstGeom prst="rect">
            <a:avLst/>
          </a:prstGeom>
          <a:noFill/>
          <a:ln>
            <a:noFill/>
          </a:ln>
        </p:spPr>
      </p:pic>
      <p:pic>
        <p:nvPicPr>
          <p:cNvPr id="1072" name="Google Shape;1072;p59"/>
          <p:cNvPicPr preferRelativeResize="0"/>
          <p:nvPr/>
        </p:nvPicPr>
        <p:blipFill>
          <a:blip r:embed="rId4">
            <a:alphaModFix/>
          </a:blip>
          <a:stretch>
            <a:fillRect/>
          </a:stretch>
        </p:blipFill>
        <p:spPr>
          <a:xfrm>
            <a:off x="4063625" y="2748100"/>
            <a:ext cx="1016751" cy="1424274"/>
          </a:xfrm>
          <a:prstGeom prst="rect">
            <a:avLst/>
          </a:prstGeom>
          <a:noFill/>
          <a:ln>
            <a:noFill/>
          </a:ln>
        </p:spPr>
      </p:pic>
      <p:pic>
        <p:nvPicPr>
          <p:cNvPr id="1073" name="Google Shape;1073;p59"/>
          <p:cNvPicPr preferRelativeResize="0"/>
          <p:nvPr/>
        </p:nvPicPr>
        <p:blipFill>
          <a:blip r:embed="rId5">
            <a:alphaModFix/>
          </a:blip>
          <a:stretch>
            <a:fillRect/>
          </a:stretch>
        </p:blipFill>
        <p:spPr>
          <a:xfrm>
            <a:off x="1203575" y="2765941"/>
            <a:ext cx="1016751" cy="1434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60"/>
          <p:cNvSpPr txBox="1">
            <a:spLocks noGrp="1"/>
          </p:cNvSpPr>
          <p:nvPr>
            <p:ph type="title"/>
          </p:nvPr>
        </p:nvSpPr>
        <p:spPr>
          <a:xfrm>
            <a:off x="274325" y="1859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(or where) do we </a:t>
            </a:r>
            <a:br>
              <a:rPr lang="en"/>
            </a:br>
            <a:r>
              <a:rPr lang="en"/>
              <a:t>connect all three?</a:t>
            </a:r>
            <a:endParaRPr/>
          </a:p>
        </p:txBody>
      </p:sp>
      <p:sp>
        <p:nvSpPr>
          <p:cNvPr id="1079" name="Google Shape;1079;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1"/>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800"/>
              </a:spcAft>
              <a:buNone/>
            </a:pPr>
            <a:endParaRPr/>
          </a:p>
        </p:txBody>
      </p:sp>
      <p:sp>
        <p:nvSpPr>
          <p:cNvPr id="1085" name="Google Shape;1085;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They Are Connected in the Web Browser</a:t>
            </a:r>
            <a:endParaRPr/>
          </a:p>
        </p:txBody>
      </p:sp>
      <p:sp>
        <p:nvSpPr>
          <p:cNvPr id="1086" name="Google Shape;1086;p61"/>
          <p:cNvSpPr txBox="1">
            <a:spLocks noGrp="1"/>
          </p:cNvSpPr>
          <p:nvPr>
            <p:ph type="subTitle" idx="1"/>
          </p:nvPr>
        </p:nvSpPr>
        <p:spPr>
          <a:xfrm>
            <a:off x="0" y="675975"/>
            <a:ext cx="8520900" cy="608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browser brings together HTML, CSS, and JavaScript to create interactive webpages and applications.</a:t>
            </a:r>
            <a:endParaRPr/>
          </a:p>
        </p:txBody>
      </p:sp>
      <p:sp>
        <p:nvSpPr>
          <p:cNvPr id="1087" name="Google Shape;1087;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88" name="Google Shape;1088;p61"/>
          <p:cNvPicPr preferRelativeResize="0"/>
          <p:nvPr/>
        </p:nvPicPr>
        <p:blipFill>
          <a:blip r:embed="rId3">
            <a:alphaModFix/>
          </a:blip>
          <a:stretch>
            <a:fillRect/>
          </a:stretch>
        </p:blipFill>
        <p:spPr>
          <a:xfrm>
            <a:off x="1507541" y="1381813"/>
            <a:ext cx="6128918" cy="3437400"/>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i</a:t>
            </a:r>
            <a:r>
              <a:rPr lang="en">
                <a:solidFill>
                  <a:srgbClr val="FFFFFF"/>
                </a:solidFill>
                <a:latin typeface="Arial"/>
                <a:ea typeface="Arial"/>
                <a:cs typeface="Arial"/>
                <a:sym typeface="Arial"/>
              </a:rPr>
              <a:t>s a </a:t>
            </a:r>
            <a:r>
              <a:rPr lang="en">
                <a:latin typeface="Arial"/>
                <a:ea typeface="Arial"/>
                <a:cs typeface="Arial"/>
                <a:sym typeface="Arial"/>
              </a:rPr>
              <a:t>w</a:t>
            </a:r>
            <a:r>
              <a:rPr lang="en">
                <a:solidFill>
                  <a:srgbClr val="FFFFFF"/>
                </a:solidFill>
                <a:latin typeface="Arial"/>
                <a:ea typeface="Arial"/>
                <a:cs typeface="Arial"/>
                <a:sym typeface="Arial"/>
              </a:rPr>
              <a:t>eb </a:t>
            </a:r>
            <a:r>
              <a:rPr lang="en">
                <a:latin typeface="Arial"/>
                <a:ea typeface="Arial"/>
                <a:cs typeface="Arial"/>
                <a:sym typeface="Arial"/>
              </a:rPr>
              <a:t>b</a:t>
            </a:r>
            <a:r>
              <a:rPr lang="en">
                <a:solidFill>
                  <a:srgbClr val="FFFFFF"/>
                </a:solidFill>
                <a:latin typeface="Arial"/>
                <a:ea typeface="Arial"/>
                <a:cs typeface="Arial"/>
                <a:sym typeface="Arial"/>
              </a:rPr>
              <a:t>rowser?</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FFFFFF"/>
              </a:solidFill>
            </a:endParaRPr>
          </a:p>
        </p:txBody>
      </p:sp>
      <p:sp>
        <p:nvSpPr>
          <p:cNvPr id="1094" name="Google Shape;1094;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3"/>
          <p:cNvSpPr txBox="1">
            <a:spLocks noGrp="1"/>
          </p:cNvSpPr>
          <p:nvPr>
            <p:ph type="title"/>
          </p:nvPr>
        </p:nvSpPr>
        <p:spPr>
          <a:xfrm>
            <a:off x="1878625" y="1212950"/>
            <a:ext cx="6595200" cy="25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latin typeface="Roboto Light"/>
                <a:ea typeface="Roboto Light"/>
                <a:cs typeface="Roboto Light"/>
                <a:sym typeface="Roboto Light"/>
              </a:rPr>
              <a:t>A </a:t>
            </a:r>
            <a:r>
              <a:rPr lang="en" sz="2400" b="1" dirty="0">
                <a:latin typeface="Roboto"/>
                <a:ea typeface="Roboto"/>
                <a:cs typeface="Roboto"/>
                <a:sym typeface="Roboto"/>
              </a:rPr>
              <a:t>web browser</a:t>
            </a:r>
            <a:r>
              <a:rPr lang="en" sz="2400" dirty="0">
                <a:latin typeface="Roboto Light"/>
                <a:ea typeface="Roboto Light"/>
                <a:cs typeface="Roboto Light"/>
                <a:sym typeface="Roboto Light"/>
              </a:rPr>
              <a:t>, or </a:t>
            </a:r>
            <a:r>
              <a:rPr lang="en" sz="2400" b="1" dirty="0">
                <a:latin typeface="Roboto"/>
                <a:ea typeface="Roboto"/>
                <a:cs typeface="Roboto"/>
                <a:sym typeface="Roboto"/>
              </a:rPr>
              <a:t>browser</a:t>
            </a:r>
            <a:r>
              <a:rPr lang="en" sz="2400" dirty="0">
                <a:latin typeface="Roboto Light"/>
                <a:ea typeface="Roboto Light"/>
                <a:cs typeface="Roboto Light"/>
                <a:sym typeface="Roboto Light"/>
              </a:rPr>
              <a:t>, is a program used to access information on the World Wide Web. Every webpage, image and video on the web can be accessed via a specific Unified Resource Link (URL). This lets browsers retrieve these resources from a web server and display them on a user's device.</a:t>
            </a:r>
            <a:endParaRPr sz="2400" dirty="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dirty="0">
              <a:latin typeface="Roboto Light"/>
              <a:ea typeface="Roboto Light"/>
              <a:cs typeface="Roboto Light"/>
              <a:sym typeface="Roboto Light"/>
            </a:endParaRPr>
          </a:p>
          <a:p>
            <a:pPr marL="0" lvl="0" indent="0" algn="l" rtl="0">
              <a:spcBef>
                <a:spcPts val="0"/>
              </a:spcBef>
              <a:spcAft>
                <a:spcPts val="0"/>
              </a:spcAft>
              <a:buNone/>
            </a:pPr>
            <a:endParaRPr sz="2400" dirty="0">
              <a:latin typeface="Roboto Light"/>
              <a:ea typeface="Roboto Light"/>
              <a:cs typeface="Roboto Light"/>
              <a:sym typeface="Roboto Light"/>
            </a:endParaRPr>
          </a:p>
        </p:txBody>
      </p:sp>
      <p:sp>
        <p:nvSpPr>
          <p:cNvPr id="1100" name="Google Shape;1100;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01" name="Google Shape;1101;p63"/>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64"/>
          <p:cNvSpPr txBox="1">
            <a:spLocks noGrp="1"/>
          </p:cNvSpPr>
          <p:nvPr>
            <p:ph type="title"/>
          </p:nvPr>
        </p:nvSpPr>
        <p:spPr>
          <a:xfrm>
            <a:off x="237100" y="2621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an application </a:t>
            </a:r>
            <a:br>
              <a:rPr lang="en"/>
            </a:br>
            <a:r>
              <a:rPr lang="en"/>
              <a:t>programming interface (API)?</a:t>
            </a:r>
            <a:endParaRPr/>
          </a:p>
        </p:txBody>
      </p:sp>
      <p:sp>
        <p:nvSpPr>
          <p:cNvPr id="1107" name="Google Shape;1107;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3769737" y="1231724"/>
            <a:ext cx="1604527" cy="1466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65"/>
          <p:cNvSpPr txBox="1">
            <a:spLocks noGrp="1"/>
          </p:cNvSpPr>
          <p:nvPr>
            <p:ph type="title"/>
          </p:nvPr>
        </p:nvSpPr>
        <p:spPr>
          <a:xfrm>
            <a:off x="1878625" y="1212950"/>
            <a:ext cx="6789000" cy="25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Roboto Light"/>
                <a:ea typeface="Roboto Light"/>
                <a:cs typeface="Roboto Light"/>
                <a:sym typeface="Roboto Light"/>
              </a:rPr>
              <a:t>In web development, an </a:t>
            </a:r>
            <a:r>
              <a:rPr lang="en" sz="2400" b="1">
                <a:latin typeface="Roboto"/>
                <a:ea typeface="Roboto"/>
                <a:cs typeface="Roboto"/>
                <a:sym typeface="Roboto"/>
              </a:rPr>
              <a:t>API</a:t>
            </a:r>
            <a:r>
              <a:rPr lang="en" sz="2400">
                <a:latin typeface="Roboto Light"/>
                <a:ea typeface="Roboto Light"/>
                <a:cs typeface="Roboto Light"/>
                <a:sym typeface="Roboto Light"/>
              </a:rPr>
              <a:t> is a set of code features (methods, properties, events, and URLs) that developers can use in their apps to interact with components of a user's web browser, data sets, hardware/software on a user’s computer, or third-party software and services.</a:t>
            </a:r>
            <a:endParaRPr sz="24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latin typeface="Roboto Light"/>
              <a:ea typeface="Roboto Light"/>
              <a:cs typeface="Roboto Light"/>
              <a:sym typeface="Roboto Light"/>
            </a:endParaRPr>
          </a:p>
          <a:p>
            <a:pPr marL="0" lvl="0" indent="0" algn="l" rtl="0">
              <a:spcBef>
                <a:spcPts val="0"/>
              </a:spcBef>
              <a:spcAft>
                <a:spcPts val="0"/>
              </a:spcAft>
              <a:buNone/>
            </a:pPr>
            <a:endParaRPr sz="2400">
              <a:latin typeface="Roboto Light"/>
              <a:ea typeface="Roboto Light"/>
              <a:cs typeface="Roboto Light"/>
              <a:sym typeface="Roboto Light"/>
            </a:endParaRPr>
          </a:p>
        </p:txBody>
      </p:sp>
      <p:sp>
        <p:nvSpPr>
          <p:cNvPr id="1114" name="Google Shape;1114;p6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15" name="Google Shape;1115;p65"/>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TotalTime>
  <Words>1267</Words>
  <Application>Microsoft Office PowerPoint</Application>
  <PresentationFormat>On-screen Show (16:9)</PresentationFormat>
  <Paragraphs>179</Paragraphs>
  <Slides>23</Slides>
  <Notes>23</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Roboto Light</vt:lpstr>
      <vt:lpstr>Inconsolata</vt:lpstr>
      <vt:lpstr>Roboto Medium</vt:lpstr>
      <vt:lpstr>Roboto Thin</vt:lpstr>
      <vt:lpstr>Arial</vt:lpstr>
      <vt:lpstr>Amatic SC</vt:lpstr>
      <vt:lpstr>Roboto</vt:lpstr>
      <vt:lpstr>Simple Light</vt:lpstr>
      <vt:lpstr>Lesson 4.1</vt:lpstr>
      <vt:lpstr>What are the three building  blocks of the web?  </vt:lpstr>
      <vt:lpstr>Building Blocks of the Web</vt:lpstr>
      <vt:lpstr>How (or where) do we  connect all three?</vt:lpstr>
      <vt:lpstr>They Are Connected in the Web Browser</vt:lpstr>
      <vt:lpstr>What is a web browser? </vt:lpstr>
      <vt:lpstr>A web browser, or browser, is a program used to access information on the World Wide Web. Every webpage, image and video on the web can be accessed via a specific Unified Resource Link (URL). This lets browsers retrieve these resources from a web server and display them on a user's device.  </vt:lpstr>
      <vt:lpstr>What is an application  programming interface (API)?</vt:lpstr>
      <vt:lpstr>In web development, an API is a set of code features (methods, properties, events, and URLs) that developers can use in their apps to interact with components of a user's web browser, data sets, hardware/software on a user’s computer, or third-party software and services.  </vt:lpstr>
      <vt:lpstr>What are web APIs?</vt:lpstr>
      <vt:lpstr>Web APIs</vt:lpstr>
      <vt:lpstr>Activity: This Window See instructions in 01-Stu_This-Window  in the class repo. In this activity, you will use   console.log(this) and dig around inside the returned object, answering some questions along the way.</vt:lpstr>
      <vt:lpstr>Activity: This Window (01-Stu_This-Window)</vt:lpstr>
      <vt:lpstr>What is  window.document?</vt:lpstr>
      <vt:lpstr>The Document Object Model (DOM)</vt:lpstr>
      <vt:lpstr>What Is the Node Tree of This HTML?</vt:lpstr>
      <vt:lpstr>What Are the Parent, Child, and Sibling Nodes?</vt:lpstr>
      <vt:lpstr>Node Relationships: Parents, Children, and Siblings  </vt:lpstr>
      <vt:lpstr>What Is the Node Tree of This HTML?</vt:lpstr>
      <vt:lpstr>What is traversing the DOM?</vt:lpstr>
      <vt:lpstr>DOM Traversal </vt:lpstr>
      <vt:lpstr>Our Goal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4.1</dc:title>
  <cp:lastModifiedBy>Spencer Shadley</cp:lastModifiedBy>
  <cp:revision>6</cp:revision>
  <dcterms:modified xsi:type="dcterms:W3CDTF">2019-12-01T06:09:40Z</dcterms:modified>
</cp:coreProperties>
</file>